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319" r:id="rId3"/>
    <p:sldId id="320" r:id="rId4"/>
    <p:sldId id="339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</p:sldIdLst>
  <p:sldSz cx="9144000" cy="6858000" type="screen4x3"/>
  <p:notesSz cx="6858000" cy="9144000"/>
  <p:defaultTextStyle>
    <a:lvl1pPr marL="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7621" autoAdjust="0"/>
  </p:normalViewPr>
  <p:slideViewPr>
    <p:cSldViewPr>
      <p:cViewPr varScale="1">
        <p:scale>
          <a:sx n="30" d="100"/>
          <a:sy n="30" d="100"/>
        </p:scale>
        <p:origin x="-1589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ru-RU" sz="1200"/>
            </a:lvl1pPr>
            <a:extLst/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ru-RU" sz="1200"/>
            </a:lvl1pPr>
            <a:extLst/>
          </a:lstStyle>
          <a:p>
            <a:fld id="{A8ADFD5B-A66C-449C-B6E8-FB716D07777D}" type="datetimeFigureOut">
              <a:rPr/>
              <a:pPr/>
              <a:t>6/30/2006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ru-RU" sz="1200"/>
            </a:lvl1pPr>
            <a:extLst/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ru-RU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5151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lang="ru-RU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 eaLnBrk="1" latinLnBrk="0" hangingPunct="1">
              <a:defRPr kumimoji="0" lang="ru-RU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ru-RU">
                <a:solidFill>
                  <a:srgbClr val="FFFFFF"/>
                </a:solidFill>
              </a:rPr>
              <a:pPr algn="ctr"/>
              <a:t>14.09.2012</a:t>
            </a:fld>
            <a:endParaRPr kumimoji="0" lang="ru-RU" sz="200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9"/>
            <a:ext cx="5867400" cy="365125"/>
          </a:xfrm>
        </p:spPr>
        <p:txBody>
          <a:bodyPr/>
          <a:lstStyle>
            <a:lvl1pPr algn="r" eaLnBrk="1" latinLnBrk="0" hangingPunct="1">
              <a:defRPr kumimoji="0" lang="ru-RU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ru-RU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 eaLnBrk="1" latinLnBrk="0" hangingPunct="1">
              <a:defRPr kumimoji="0" lang="ru-RU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ru-RU">
                <a:solidFill>
                  <a:schemeClr val="tx2"/>
                </a:solidFill>
              </a:rPr>
              <a:pPr/>
              <a:t>‹#›</a:t>
            </a:fld>
            <a:endParaRPr kumimoji="0" lang="ru-RU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3124200"/>
            <a:ext cx="6477000" cy="2717800"/>
          </a:xfrm>
        </p:spPr>
        <p:txBody>
          <a:bodyPr rtlCol="0" anchor="b"/>
          <a:lstStyle>
            <a:lvl1pPr eaLnBrk="1" latinLnBrk="0" hangingPunct="1">
              <a:defRPr kumimoji="0" lang="ru-RU" cap="all" baseline="0"/>
            </a:lvl1pPr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/>
              <a:pPr/>
              <a:t>6/30/2006</a:t>
            </a:fld>
            <a:endParaRPr kumimoji="0" lang="ru-RU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ru-RU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kumimoji="0" lang="ru-RU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u-RU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803400"/>
            <a:ext cx="8153400" cy="436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743201"/>
            <a:ext cx="7123113" cy="1673225"/>
          </a:xfrm>
        </p:spPr>
        <p:txBody>
          <a:bodyPr anchor="t"/>
          <a:lstStyle>
            <a:lvl1pPr eaLnBrk="1" latinLnBrk="0" hangingPunct="1">
              <a:buNone/>
              <a:defRPr kumimoji="0" lang="ru-RU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lang="ru-RU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ru-RU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ru-RU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ru-RU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 eaLnBrk="1" latinLnBrk="0" hangingPunct="1">
              <a:buNone/>
              <a:defRPr kumimoji="0" lang="ru-RU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ru-RU"/>
              <a:t>Образец заголовка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rPr/>
              <a:pPr/>
              <a:t>6/30/2006</a:t>
            </a:fld>
            <a:endParaRPr kumimoji="0"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295400" cy="701676"/>
          </a:xfrm>
        </p:spPr>
        <p:txBody>
          <a:bodyPr>
            <a:noAutofit/>
          </a:bodyPr>
          <a:lstStyle>
            <a:lvl1pPr eaLnBrk="1" latinLnBrk="0" hangingPunct="1">
              <a:defRPr kumimoji="0" lang="ru-RU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ru-RU" sz="2400" b="1">
                <a:solidFill>
                  <a:srgbClr val="FFFFFF"/>
                </a:solidFill>
              </a:rPr>
              <a:pPr algn="ctr"/>
              <a:t>‹#›</a:t>
            </a:fld>
            <a:endParaRPr kumimoji="0" lang="ru-RU" sz="240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803402"/>
            <a:ext cx="3886200" cy="4358165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803399"/>
            <a:ext cx="3886200" cy="4358167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/>
              <a:pPr/>
              <a:t>6/30/2006</a:t>
            </a:fld>
            <a:endParaRPr kumimoji="0"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kumimoji="0" lang="ru-RU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u-R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kumimoji="0"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7480"/>
            <a:ext cx="8153400" cy="1341120"/>
          </a:xfrm>
        </p:spPr>
        <p:txBody>
          <a:bodyPr anchor="b"/>
          <a:lstStyle>
            <a:lvl1pPr eaLnBrk="1" latinLnBrk="0" hangingPunct="1">
              <a:defRPr kumimoji="0" lang="ru-RU"/>
            </a:lvl1pPr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559757"/>
            <a:ext cx="3886200" cy="35052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559757"/>
            <a:ext cx="3886200" cy="35052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/>
              <a:pPr/>
              <a:t>6/30/2006</a:t>
            </a:fld>
            <a:endParaRPr kumimoji="0" lang="ru-RU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kumimoji="0" lang="ru-RU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kumimoji="0" lang="ru-RU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816383"/>
            <a:ext cx="38862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ru-RU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816383"/>
            <a:ext cx="38862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ru-RU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rPr/>
              <a:pPr/>
              <a:t>6/30/2006</a:t>
            </a:fld>
            <a:endParaRPr kumimoji="0"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ru-RU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ru-RU">
                <a:solidFill>
                  <a:srgbClr val="FFFFFF"/>
                </a:solidFill>
              </a:rPr>
              <a:pPr/>
              <a:t>‹#›</a:t>
            </a:fld>
            <a:endParaRPr kumimoji="0" lang="ru-RU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rPr/>
              <a:pPr/>
              <a:t>6/30/2006</a:t>
            </a:fld>
            <a:endParaRPr kumimoji="0"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 eaLnBrk="1" latinLnBrk="0" hangingPunct="1">
              <a:defRPr kumimoji="0" lang="ru-RU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ru-RU">
                <a:solidFill>
                  <a:schemeClr val="tx2"/>
                </a:solidFill>
              </a:rPr>
              <a:pPr/>
              <a:t>‹#›</a:t>
            </a:fld>
            <a:endParaRPr kumimoji="0" lang="ru-RU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7480"/>
            <a:ext cx="8153400" cy="1341120"/>
          </a:xfrm>
        </p:spPr>
        <p:txBody>
          <a:bodyPr anchor="b"/>
          <a:lstStyle>
            <a:lvl1pPr algn="l" eaLnBrk="1" latinLnBrk="0" hangingPunct="1">
              <a:buNone/>
              <a:defRPr kumimoji="0" lang="ru-RU" sz="4200" b="0"/>
            </a:lvl1pPr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rPr/>
              <a:pPr/>
              <a:t>6/30/2006</a:t>
            </a:fld>
            <a:endParaRPr kumimoji="0"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ru-RU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ru-RU">
                <a:solidFill>
                  <a:srgbClr val="FFFFFF"/>
                </a:solidFill>
              </a:rPr>
              <a:pPr/>
              <a:t>‹#›</a:t>
            </a:fld>
            <a:endParaRPr kumimoji="0" lang="ru-RU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05000"/>
            <a:ext cx="16002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lang="ru-RU" sz="1800"/>
            </a:lvl1pPr>
            <a:lvl2pPr eaLnBrk="1" latinLnBrk="0" hangingPunct="1">
              <a:buNone/>
              <a:defRPr kumimoji="0" lang="ru-RU" sz="1200"/>
            </a:lvl2pPr>
            <a:lvl3pPr eaLnBrk="1" latinLnBrk="0" hangingPunct="1">
              <a:buNone/>
              <a:defRPr kumimoji="0" lang="ru-RU" sz="1000"/>
            </a:lvl3pPr>
            <a:lvl4pPr eaLnBrk="1" latinLnBrk="0" hangingPunct="1">
              <a:buNone/>
              <a:defRPr kumimoji="0" lang="ru-RU" sz="900"/>
            </a:lvl4pPr>
            <a:lvl5pPr eaLnBrk="1" latinLnBrk="0" hangingPunct="1">
              <a:buNone/>
              <a:defRPr kumimoji="0" lang="ru-RU" sz="9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905000"/>
            <a:ext cx="6400800" cy="42672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lang="ru-RU"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ru-RU" sz="1700"/>
            </a:lvl1pPr>
            <a:lvl2pPr eaLnBrk="1" latinLnBrk="0" hangingPunct="1">
              <a:buFontTx/>
              <a:buNone/>
              <a:defRPr kumimoji="0" lang="ru-RU" sz="1200"/>
            </a:lvl2pPr>
            <a:lvl3pPr eaLnBrk="1" latinLnBrk="0" hangingPunct="1">
              <a:buFontTx/>
              <a:buNone/>
              <a:defRPr kumimoji="0" lang="ru-RU" sz="1000"/>
            </a:lvl3pPr>
            <a:lvl4pPr eaLnBrk="1" latinLnBrk="0" hangingPunct="1">
              <a:buFontTx/>
              <a:buNone/>
              <a:defRPr kumimoji="0" lang="ru-RU" sz="900"/>
            </a:lvl4pPr>
            <a:lvl5pPr eaLnBrk="1" latinLnBrk="0" hangingPunct="1">
              <a:buFontTx/>
              <a:buNone/>
              <a:defRPr kumimoji="0" lang="ru-RU" sz="9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8952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724400"/>
            <a:ext cx="7315200" cy="609600"/>
          </a:xfrm>
        </p:spPr>
        <p:txBody>
          <a:bodyPr anchor="ctr"/>
          <a:lstStyle>
            <a:lvl1pPr algn="l" eaLnBrk="1" latinLnBrk="0" hangingPunct="1">
              <a:buNone/>
              <a:defRPr kumimoji="0" lang="ru-RU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extLst/>
          </a:lstStyle>
          <a:p>
            <a:fld id="{E4606EA6-EFEA-4C30-9264-4F9291A5780D}" type="datetime1">
              <a:rPr/>
              <a:pPr/>
              <a:t>6/30/2006</a:t>
            </a:fld>
            <a:endParaRPr kumimoji="0"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9"/>
          </a:xfrm>
        </p:spPr>
        <p:txBody>
          <a:bodyPr rtlCol="0"/>
          <a:lstStyle>
            <a:lvl1pPr eaLnBrk="1" latinLnBrk="0" hangingPunct="1">
              <a:defRPr kumimoji="0" lang="ru-RU" sz="2800"/>
            </a:lvl1pPr>
            <a:extLst/>
          </a:lstStyle>
          <a:p>
            <a:pPr algn="ctr"/>
            <a:fld id="{8F82E0A0-C266-4798-8C8F-B9F91E9DA37E}" type="slidenum">
              <a:rPr kumimoji="0" lang="ru-RU" sz="2800" b="1">
                <a:solidFill>
                  <a:srgbClr val="FFFFFF"/>
                </a:solidFill>
              </a:rPr>
              <a:pPr algn="ctr"/>
              <a:t>‹#›</a:t>
            </a:fld>
            <a:endParaRPr kumimoji="0" lang="ru-RU" sz="280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7"/>
            <a:ext cx="4572000" cy="365125"/>
          </a:xfrm>
        </p:spPr>
        <p:txBody>
          <a:bodyPr rtlCol="0"/>
          <a:lstStyle>
            <a:extLst/>
          </a:lstStyle>
          <a:p>
            <a:endParaRPr kumimoji="0"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803400"/>
            <a:ext cx="8153400" cy="432308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lang="ru-RU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/>
              <a:pPr/>
              <a:t>6/30/2006</a:t>
            </a:fld>
            <a:endParaRPr kumimoji="0" lang="ru-RU" sz="140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2" y="6248207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lang="ru-RU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ru-RU" sz="140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9" name="Rectangle 8"/>
          <p:cNvSpPr/>
          <p:nvPr/>
        </p:nvSpPr>
        <p:spPr>
          <a:xfrm>
            <a:off x="590550" y="1505947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ru-RU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lang="ru-RU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ru-RU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u-RU" sz="1400" b="1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7480"/>
            <a:ext cx="8153400" cy="134112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pPr eaLnBrk="1" latinLnBrk="0" hangingPunct="1"/>
            <a:r>
              <a:rPr kumimoji="0" lang="ru-RU" smtClean="0"/>
              <a:t>Образец заголовка</a:t>
            </a:r>
            <a:endParaRPr kumimoji="0"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ru-RU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ru-RU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ru-RU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ru-RU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ru-RU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ru-RU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dmitriy@tarasov-mobile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ru-RU" dirty="0" smtClean="0"/>
              <a:t>Дмитрий Тарасов</a:t>
            </a:r>
            <a:endParaRPr lang="ru-RU" dirty="0"/>
          </a:p>
        </p:txBody>
      </p:sp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en-US" sz="4800" b="1" dirty="0" smtClean="0"/>
              <a:t>Mobile First, Web Second</a:t>
            </a:r>
            <a:endParaRPr lang="ru-RU" sz="4800" b="1" dirty="0"/>
          </a:p>
        </p:txBody>
      </p:sp>
      <p:pic>
        <p:nvPicPr>
          <p:cNvPr id="7" name="Рисунок 6" descr="Логотип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3789040"/>
            <a:ext cx="2759968" cy="2759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Richard Dawkins – Magic Of Reality</a:t>
            </a:r>
            <a:endParaRPr lang="ru-RU" dirty="0"/>
          </a:p>
        </p:txBody>
      </p:sp>
      <p:pic>
        <p:nvPicPr>
          <p:cNvPr id="3" name="Рисунок 2" descr="Dawkins -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7864" y="2060848"/>
            <a:ext cx="5544616" cy="4475670"/>
          </a:xfrm>
          <a:prstGeom prst="rect">
            <a:avLst/>
          </a:prstGeom>
        </p:spPr>
      </p:pic>
      <p:sp>
        <p:nvSpPr>
          <p:cNvPr id="4" name="Содержимое 2"/>
          <p:cNvSpPr txBox="1">
            <a:spLocks/>
          </p:cNvSpPr>
          <p:nvPr/>
        </p:nvSpPr>
        <p:spPr>
          <a:xfrm>
            <a:off x="179512" y="2204864"/>
            <a:ext cx="3456384" cy="4368800"/>
          </a:xfrm>
          <a:prstGeom prst="rect">
            <a:avLst/>
          </a:prstGeom>
        </p:spPr>
        <p:txBody>
          <a:bodyPr/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ru-RU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Новый подход к написанию книг</a:t>
            </a:r>
            <a:endParaRPr kumimoji="0" lang="ru-RU" sz="29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ru-RU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Увеличение</a:t>
            </a:r>
            <a:r>
              <a:rPr kumimoji="0" lang="ru-RU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численности аудитории</a:t>
            </a: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ru-RU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Dawkins -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16632"/>
            <a:ext cx="849593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Jamie Oliver</a:t>
            </a:r>
            <a:endParaRPr lang="ru-RU" dirty="0"/>
          </a:p>
        </p:txBody>
      </p:sp>
      <p:pic>
        <p:nvPicPr>
          <p:cNvPr id="3" name="Рисунок 2" descr="Jamie Olver - iPad -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1916832"/>
            <a:ext cx="5832648" cy="4708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Jamie Olver - iPad -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035" y="99392"/>
            <a:ext cx="849593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Jamie Olver - iPad - 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035" y="99392"/>
            <a:ext cx="849593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Guitar World – Lick Of The Day</a:t>
            </a:r>
            <a:endParaRPr lang="ru-RU" dirty="0"/>
          </a:p>
        </p:txBody>
      </p:sp>
      <p:pic>
        <p:nvPicPr>
          <p:cNvPr id="6" name="Рисунок 5" descr="Guitar-World-Lick-of-the-D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060848"/>
            <a:ext cx="8208912" cy="4291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Peavy</a:t>
            </a:r>
            <a:r>
              <a:rPr lang="en-US" dirty="0" smtClean="0"/>
              <a:t> </a:t>
            </a:r>
            <a:r>
              <a:rPr lang="en-US" dirty="0" err="1" smtClean="0"/>
              <a:t>AmpKit</a:t>
            </a:r>
            <a:endParaRPr lang="ru-RU" dirty="0"/>
          </a:p>
        </p:txBody>
      </p:sp>
      <p:pic>
        <p:nvPicPr>
          <p:cNvPr id="4" name="Рисунок 3" descr="ampkit_ip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832" y="1988840"/>
            <a:ext cx="5879976" cy="4287483"/>
          </a:xfrm>
          <a:prstGeom prst="rect">
            <a:avLst/>
          </a:prstGeom>
        </p:spPr>
      </p:pic>
      <p:pic>
        <p:nvPicPr>
          <p:cNvPr id="5" name="Рисунок 4" descr="AmpKitLiNK_assemb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44824"/>
            <a:ext cx="2996524" cy="3995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Touchnote</a:t>
            </a:r>
            <a:endParaRPr lang="ru-RU" dirty="0"/>
          </a:p>
        </p:txBody>
      </p:sp>
      <p:pic>
        <p:nvPicPr>
          <p:cNvPr id="3" name="Рисунок 2" descr="img_mobi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988840"/>
            <a:ext cx="2520280" cy="4167736"/>
          </a:xfrm>
          <a:prstGeom prst="rect">
            <a:avLst/>
          </a:prstGeom>
        </p:spPr>
      </p:pic>
      <p:pic>
        <p:nvPicPr>
          <p:cNvPr id="4" name="Рисунок 3" descr="mzl.ynswtxdf.320x480-7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2060848"/>
            <a:ext cx="2808312" cy="4212467"/>
          </a:xfrm>
          <a:prstGeom prst="rect">
            <a:avLst/>
          </a:prstGeom>
        </p:spPr>
      </p:pic>
      <p:pic>
        <p:nvPicPr>
          <p:cNvPr id="5" name="Рисунок 4" descr="mzl.ygqypkkc.320x480-7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2161" y="2060847"/>
            <a:ext cx="2808312" cy="4212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Дополненная реальность</a:t>
            </a:r>
            <a:endParaRPr lang="ru-RU" dirty="0"/>
          </a:p>
        </p:txBody>
      </p:sp>
      <p:pic>
        <p:nvPicPr>
          <p:cNvPr id="3" name="Рисунок 2" descr="tumblr_m56fgnipH51rqgez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1988840"/>
            <a:ext cx="3505200" cy="2103120"/>
          </a:xfrm>
          <a:prstGeom prst="rect">
            <a:avLst/>
          </a:prstGeom>
        </p:spPr>
      </p:pic>
      <p:pic>
        <p:nvPicPr>
          <p:cNvPr id="4" name="Рисунок 3" descr="lay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988840"/>
            <a:ext cx="4536504" cy="4072772"/>
          </a:xfrm>
          <a:prstGeom prst="rect">
            <a:avLst/>
          </a:prstGeom>
        </p:spPr>
      </p:pic>
      <p:pic>
        <p:nvPicPr>
          <p:cNvPr id="5" name="Рисунок 4" descr="lustucru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4221088"/>
            <a:ext cx="3510136" cy="2486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IKON, </a:t>
            </a:r>
            <a:r>
              <a:rPr lang="ru-RU" dirty="0" smtClean="0"/>
              <a:t>Иван Дорн</a:t>
            </a:r>
            <a:endParaRPr lang="ru-RU" dirty="0"/>
          </a:p>
        </p:txBody>
      </p:sp>
      <p:pic>
        <p:nvPicPr>
          <p:cNvPr id="3" name="Рисунок 2" descr="дорн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3121547" cy="4437112"/>
          </a:xfrm>
          <a:prstGeom prst="rect">
            <a:avLst/>
          </a:prstGeom>
        </p:spPr>
      </p:pic>
      <p:pic>
        <p:nvPicPr>
          <p:cNvPr id="4" name="Рисунок 3" descr="IK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1312" y="1844824"/>
            <a:ext cx="4797152" cy="4797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Tarasov Mobile</a:t>
            </a:r>
            <a:endParaRPr lang="ru-RU" dirty="0"/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609600" y="1803400"/>
            <a:ext cx="8153400" cy="4368800"/>
          </a:xfrm>
          <a:prstGeom prst="rect">
            <a:avLst/>
          </a:prstGeom>
        </p:spPr>
        <p:txBody>
          <a:bodyPr/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ru-RU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Более 8</a:t>
            </a:r>
            <a:r>
              <a:rPr kumimoji="0" lang="ru-RU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000 000 загруженных копий приложений</a:t>
            </a: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ru-RU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Разрабатываем продукты под все платформы</a:t>
            </a: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CC.iPhone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401616"/>
            <a:ext cx="3456384" cy="3456384"/>
          </a:xfrm>
          <a:prstGeom prst="rect">
            <a:avLst/>
          </a:prstGeom>
        </p:spPr>
      </p:pic>
      <p:pic>
        <p:nvPicPr>
          <p:cNvPr id="8" name="Рисунок 7" descr="TR иллюстрации для сайта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4789" y="3384169"/>
            <a:ext cx="3523635" cy="3213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Содержимое 2"/>
          <p:cNvSpPr txBox="1">
            <a:spLocks/>
          </p:cNvSpPr>
          <p:nvPr/>
        </p:nvSpPr>
        <p:spPr>
          <a:xfrm>
            <a:off x="179512" y="1988840"/>
            <a:ext cx="8640960" cy="4368800"/>
          </a:xfrm>
          <a:prstGeom prst="rect">
            <a:avLst/>
          </a:prstGeom>
        </p:spPr>
        <p:txBody>
          <a:bodyPr/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Mobile</a:t>
            </a:r>
            <a:r>
              <a:rPr kumimoji="0" lang="ru-RU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это</a:t>
            </a:r>
            <a:r>
              <a:rPr kumimoji="0" lang="ru-RU" sz="3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новое медиа</a:t>
            </a:r>
            <a:r>
              <a:rPr kumimoji="0" lang="en-US" sz="3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со своей спецификой, которое нельзя </a:t>
            </a:r>
            <a:r>
              <a:rPr kumimoji="0" lang="ru-RU" sz="3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игнорировать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lang="ru-RU" sz="3000" dirty="0" smtClean="0"/>
              <a:t>Мобильные приложения определяют вектор развития </a:t>
            </a:r>
            <a:r>
              <a:rPr lang="ru-RU" sz="3000" dirty="0" err="1" smtClean="0"/>
              <a:t>интернет-технологий</a:t>
            </a:r>
            <a:r>
              <a:rPr lang="ru-RU" sz="3000" dirty="0" smtClean="0"/>
              <a:t> в целом</a:t>
            </a:r>
            <a:endParaRPr kumimoji="0" lang="ru-RU" sz="3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/>
            </a:pPr>
            <a:r>
              <a:rPr lang="ru-RU" sz="3000" dirty="0" smtClean="0"/>
              <a:t>Мобильные приложения могут увеличить аудиторию продукта, расширить географию его распространения, а также принести дополнительную </a:t>
            </a:r>
            <a:r>
              <a:rPr lang="ru-RU" sz="3000" dirty="0" smtClean="0"/>
              <a:t>прибыль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/>
            </a:pPr>
            <a:r>
              <a:rPr kumimoji="0" lang="ru-RU" sz="3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Не надо делать приложение ради приложения</a:t>
            </a:r>
            <a:endParaRPr kumimoji="0" lang="ru-RU" sz="3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Дмитрий Тарасов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hlinkClick r:id="rId3"/>
              </a:rPr>
              <a:t>dmitriy@tarasov-mobile.com</a:t>
            </a:r>
            <a:endParaRPr lang="ru-RU" sz="3600" dirty="0" smtClean="0"/>
          </a:p>
          <a:p>
            <a:r>
              <a:rPr lang="en-US" sz="3600" smtClean="0"/>
              <a:t>www.mobile-rocks.com</a:t>
            </a:r>
            <a:endParaRPr lang="en-US" sz="3600" dirty="0" smtClean="0"/>
          </a:p>
          <a:p>
            <a:r>
              <a:rPr lang="en-US" sz="3600" dirty="0" smtClean="0"/>
              <a:t>+7(916)219-8255</a:t>
            </a:r>
          </a:p>
          <a:p>
            <a:r>
              <a:rPr lang="en-US" sz="3600" dirty="0" smtClean="0"/>
              <a:t>Twitter: </a:t>
            </a:r>
            <a:r>
              <a:rPr lang="en-US" sz="3600" dirty="0" err="1" smtClean="0"/>
              <a:t>dtarasov</a:t>
            </a:r>
            <a:endParaRPr lang="en-US" sz="3600" dirty="0" smtClean="0"/>
          </a:p>
          <a:p>
            <a:r>
              <a:rPr lang="en-US" sz="3600" dirty="0" err="1" smtClean="0"/>
              <a:t>Facebook</a:t>
            </a:r>
            <a:r>
              <a:rPr lang="en-US" sz="3600" dirty="0" smtClean="0"/>
              <a:t>: fb.com/</a:t>
            </a:r>
            <a:r>
              <a:rPr lang="en-US" sz="3600" dirty="0" err="1" smtClean="0"/>
              <a:t>tarasov.dmitriy</a:t>
            </a:r>
            <a:endParaRPr 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 txBox="1">
            <a:spLocks/>
          </p:cNvSpPr>
          <p:nvPr/>
        </p:nvSpPr>
        <p:spPr>
          <a:xfrm>
            <a:off x="539552" y="1844824"/>
            <a:ext cx="8153400" cy="4368800"/>
          </a:xfrm>
          <a:prstGeom prst="rect">
            <a:avLst/>
          </a:prstGeom>
        </p:spPr>
        <p:txBody>
          <a:bodyPr/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ru-RU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476672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Mobile – </a:t>
            </a:r>
            <a:r>
              <a:rPr lang="ru-RU" sz="5400" dirty="0" smtClean="0"/>
              <a:t>новое </a:t>
            </a:r>
            <a:r>
              <a:rPr lang="ru-RU" sz="5400" dirty="0" err="1" smtClean="0"/>
              <a:t>медиа</a:t>
            </a:r>
            <a:endParaRPr lang="ru-RU" sz="5400" dirty="0"/>
          </a:p>
        </p:txBody>
      </p:sp>
      <p:pic>
        <p:nvPicPr>
          <p:cNvPr id="7" name="Рисунок 6" descr="mobile-sms-market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484784"/>
            <a:ext cx="4635500" cy="5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нас научили приложения?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356992"/>
            <a:ext cx="7676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 smtClean="0"/>
              <a:t>Делать все в  1-2 клика</a:t>
            </a:r>
            <a:endParaRPr lang="ru-RU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DayOne</a:t>
            </a:r>
            <a:endParaRPr lang="ru-RU" dirty="0"/>
          </a:p>
        </p:txBody>
      </p:sp>
      <p:pic>
        <p:nvPicPr>
          <p:cNvPr id="4" name="Рисунок 3" descr="hero-dayone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40352" y="260648"/>
            <a:ext cx="1152128" cy="1206645"/>
          </a:xfrm>
          <a:prstGeom prst="rect">
            <a:avLst/>
          </a:prstGeom>
        </p:spPr>
      </p:pic>
      <p:pic>
        <p:nvPicPr>
          <p:cNvPr id="5" name="Рисунок 4" descr="hero-macbook-ai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2060848"/>
            <a:ext cx="8130540" cy="371856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83568" y="5949280"/>
            <a:ext cx="5544616" cy="76470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Кинопоиск</a:t>
            </a:r>
            <a:endParaRPr lang="ru-RU" dirty="0"/>
          </a:p>
        </p:txBody>
      </p:sp>
      <p:pic>
        <p:nvPicPr>
          <p:cNvPr id="3" name="Рисунок 2" descr="kinopoisk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1988841"/>
            <a:ext cx="2384289" cy="4464496"/>
          </a:xfrm>
          <a:prstGeom prst="rect">
            <a:avLst/>
          </a:prstGeom>
        </p:spPr>
      </p:pic>
      <p:pic>
        <p:nvPicPr>
          <p:cNvPr id="4" name="Рисунок 3" descr="kinopoisk-iphone-androi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648" y="2060848"/>
            <a:ext cx="4392488" cy="4554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Афиша – лучшие места Москвы</a:t>
            </a:r>
            <a:endParaRPr lang="ru-RU" dirty="0"/>
          </a:p>
        </p:txBody>
      </p:sp>
      <p:pic>
        <p:nvPicPr>
          <p:cNvPr id="3" name="Рисунок 2" descr="Афиша iP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2132856"/>
            <a:ext cx="5084744" cy="4104456"/>
          </a:xfrm>
          <a:prstGeom prst="rect">
            <a:avLst/>
          </a:prstGeom>
        </p:spPr>
      </p:pic>
      <p:sp>
        <p:nvSpPr>
          <p:cNvPr id="4" name="Содержимое 2"/>
          <p:cNvSpPr txBox="1">
            <a:spLocks/>
          </p:cNvSpPr>
          <p:nvPr/>
        </p:nvSpPr>
        <p:spPr>
          <a:xfrm>
            <a:off x="179512" y="1988840"/>
            <a:ext cx="3456384" cy="4368800"/>
          </a:xfrm>
          <a:prstGeom prst="rect">
            <a:avLst/>
          </a:prstGeom>
        </p:spPr>
        <p:txBody>
          <a:bodyPr/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ru-RU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Адаптированный качественный</a:t>
            </a:r>
            <a:r>
              <a:rPr kumimoji="0" lang="ru-RU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интерфейс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lang="ru-RU" sz="2900" baseline="0" dirty="0" smtClean="0"/>
              <a:t>Вовлечение</a:t>
            </a:r>
            <a:r>
              <a:rPr lang="ru-RU" sz="2900" dirty="0" smtClean="0"/>
              <a:t> пользователей в использование сервисов Афиши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ru-RU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Полезный</a:t>
            </a:r>
            <a:r>
              <a:rPr kumimoji="0" lang="ru-RU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функционал</a:t>
            </a: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ru-RU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IVI.RU </a:t>
            </a:r>
            <a:r>
              <a:rPr lang="ru-RU" dirty="0" smtClean="0"/>
              <a:t>– интернет-кинотеатр</a:t>
            </a:r>
            <a:endParaRPr lang="ru-RU" dirty="0"/>
          </a:p>
        </p:txBody>
      </p:sp>
      <p:pic>
        <p:nvPicPr>
          <p:cNvPr id="3" name="Рисунок 2" descr="ivi_symbia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2300" y="2060848"/>
            <a:ext cx="5981700" cy="4373880"/>
          </a:xfrm>
          <a:prstGeom prst="rect">
            <a:avLst/>
          </a:prstGeom>
        </p:spPr>
      </p:pic>
      <p:pic>
        <p:nvPicPr>
          <p:cNvPr id="4" name="Рисунок 3" descr="ivi_iPho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2060848"/>
            <a:ext cx="2167749" cy="429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ЛитРес</a:t>
            </a:r>
            <a:endParaRPr lang="ru-RU" dirty="0"/>
          </a:p>
        </p:txBody>
      </p:sp>
      <p:pic>
        <p:nvPicPr>
          <p:cNvPr id="3" name="Рисунок 2" descr="литрес WP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72200" y="2708920"/>
            <a:ext cx="2339340" cy="3688080"/>
          </a:xfrm>
          <a:prstGeom prst="rect">
            <a:avLst/>
          </a:prstGeom>
        </p:spPr>
      </p:pic>
      <p:pic>
        <p:nvPicPr>
          <p:cNvPr id="4" name="Рисунок 3" descr="ЛитРес iPa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988840"/>
            <a:ext cx="5586055" cy="450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147</Words>
  <Application>Microsoft Office PowerPoint</Application>
  <PresentationFormat>Экран (4:3)</PresentationFormat>
  <Paragraphs>38</Paragraphs>
  <Slides>21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WidescreenPresentation</vt:lpstr>
      <vt:lpstr>Mobile First, Web Second</vt:lpstr>
      <vt:lpstr>Tarasov Mobile</vt:lpstr>
      <vt:lpstr>Слайд 3</vt:lpstr>
      <vt:lpstr>Чему нас научили приложения?</vt:lpstr>
      <vt:lpstr>DayOne</vt:lpstr>
      <vt:lpstr>Кинопоиск</vt:lpstr>
      <vt:lpstr>Афиша – лучшие места Москвы</vt:lpstr>
      <vt:lpstr>IVI.RU – интернет-кинотеатр</vt:lpstr>
      <vt:lpstr>ЛитРес</vt:lpstr>
      <vt:lpstr>Richard Dawkins – Magic Of Reality</vt:lpstr>
      <vt:lpstr>Слайд 11</vt:lpstr>
      <vt:lpstr>Jamie Oliver</vt:lpstr>
      <vt:lpstr>Слайд 13</vt:lpstr>
      <vt:lpstr>Слайд 14</vt:lpstr>
      <vt:lpstr>Guitar World – Lick Of The Day</vt:lpstr>
      <vt:lpstr>Peavy AmpKit</vt:lpstr>
      <vt:lpstr>Touchnote</vt:lpstr>
      <vt:lpstr>Дополненная реальность</vt:lpstr>
      <vt:lpstr>IKON, Иван Дорн</vt:lpstr>
      <vt:lpstr>Выводы</vt:lpstr>
      <vt:lpstr>Дмитрий Тарасов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2012-03-10T16:53:22Z</dcterms:created>
  <dcterms:modified xsi:type="dcterms:W3CDTF">2012-09-15T09:54:01Z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1049</vt:i4>
  </property>
  <property fmtid="{D5CDD505-2E9C-101B-9397-08002B2CF9AE}" pid="3" name="_Version">
    <vt:lpwstr>12.0.4518</vt:lpwstr>
  </property>
</Properties>
</file>